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71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Chapter 1</a:t>
            </a:r>
            <a:endParaRPr lang="en-US" sz="1400" dirty="0"/>
          </a:p>
        </p:txBody>
      </p:sp>
      <p:sp>
        <p:nvSpPr>
          <p:cNvPr id="3" name="Text 1"/>
          <p:cNvSpPr/>
          <p:nvPr/>
        </p:nvSpPr>
        <p:spPr>
          <a:xfrm>
            <a:off x="640080" y="1783080"/>
            <a:ext cx="731520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5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Conditionals</a:t>
            </a:r>
            <a:endParaRPr lang="en-US" sz="5600" dirty="0"/>
          </a:p>
        </p:txBody>
      </p:sp>
      <p:sp>
        <p:nvSpPr>
          <p:cNvPr id="4" name="Text 2"/>
          <p:cNvSpPr/>
          <p:nvPr/>
        </p:nvSpPr>
        <p:spPr>
          <a:xfrm>
            <a:off x="640080" y="3017520"/>
            <a:ext cx="7315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 ·  First  ·  Second  ·  Third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0" y="4640580"/>
            <a:ext cx="9144000" cy="50292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640580"/>
            <a:ext cx="82296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Grammar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1B2A4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Summary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234440"/>
            <a:ext cx="8046720" cy="749808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48640" y="1234440"/>
            <a:ext cx="128016" cy="749808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49808" y="1234440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719072" y="1234440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present, present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74920" y="1234440"/>
            <a:ext cx="3383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truths and facts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48640" y="2121408"/>
            <a:ext cx="8046720" cy="749808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48640" y="2121408"/>
            <a:ext cx="128016" cy="74980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749808" y="2121408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719072" y="2121408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present, will + inf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74920" y="2121408"/>
            <a:ext cx="3383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or likely future situations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48640" y="3008376"/>
            <a:ext cx="8046720" cy="749808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48640" y="3008376"/>
            <a:ext cx="128016" cy="749808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749808" y="3008376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719072" y="3008376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past, would + inf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5074920" y="3008376"/>
            <a:ext cx="3383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present or future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548640" y="3895344"/>
            <a:ext cx="8046720" cy="749808"/>
          </a:xfrm>
          <a:prstGeom prst="rect">
            <a:avLst/>
          </a:prstGeom>
          <a:solidFill>
            <a:srgbClr val="FFFFFF">
              <a:alpha val="8000"/>
            </a:srgbClr>
          </a:solidFill>
          <a:ln w="12700">
            <a:solidFill>
              <a:srgbClr val="FFFFFF">
                <a:alpha val="20000"/>
              </a:srgbClr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548640" y="3895344"/>
            <a:ext cx="128016" cy="74980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9808" y="3895344"/>
            <a:ext cx="91440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719072" y="3895344"/>
            <a:ext cx="329184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past perfect, would have + pp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5074920" y="3895344"/>
            <a:ext cx="33832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past — things that didn't happen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548640" y="473659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B2  ·  FCE Cambridge  ·  Chapter 1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Overview — The Four Conditionals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20040" y="1024128"/>
            <a:ext cx="8503920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024128"/>
            <a:ext cx="128016" cy="86868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024128"/>
            <a:ext cx="457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005840" y="1069848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Conditional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005840" y="146304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present,  present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394960" y="1024128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truths and facts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0040" y="2002536"/>
            <a:ext cx="8503920" cy="8686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320040" y="2002536"/>
            <a:ext cx="128016" cy="86868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02920" y="2002536"/>
            <a:ext cx="457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005840" y="2048256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Conditional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005840" y="2441448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present,  will + infinitive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394960" y="2002536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or likely future situations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320040" y="2980944"/>
            <a:ext cx="8503920" cy="868680"/>
          </a:xfrm>
          <a:prstGeom prst="rect">
            <a:avLst/>
          </a:prstGeom>
          <a:solidFill>
            <a:srgbClr val="FFFFFF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320040" y="2980944"/>
            <a:ext cx="128016" cy="86868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02920" y="2980944"/>
            <a:ext cx="457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200" dirty="0"/>
          </a:p>
        </p:txBody>
      </p:sp>
      <p:sp>
        <p:nvSpPr>
          <p:cNvPr id="20" name="Text 18"/>
          <p:cNvSpPr/>
          <p:nvPr/>
        </p:nvSpPr>
        <p:spPr>
          <a:xfrm>
            <a:off x="1005840" y="3026664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Conditional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05840" y="3419856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past simple,  would + infinitive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5394960" y="2980944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present or future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320040" y="3959352"/>
            <a:ext cx="8503920" cy="86868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320040" y="3959352"/>
            <a:ext cx="128016" cy="86868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959352"/>
            <a:ext cx="45720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200" dirty="0"/>
          </a:p>
        </p:txBody>
      </p:sp>
      <p:sp>
        <p:nvSpPr>
          <p:cNvPr id="26" name="Text 24"/>
          <p:cNvSpPr/>
          <p:nvPr/>
        </p:nvSpPr>
        <p:spPr>
          <a:xfrm>
            <a:off x="1005840" y="4005072"/>
            <a:ext cx="22860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Conditional</a:t>
            </a:r>
            <a:endParaRPr lang="en-US" sz="1500" dirty="0"/>
          </a:p>
        </p:txBody>
      </p:sp>
      <p:sp>
        <p:nvSpPr>
          <p:cNvPr id="27" name="Text 25"/>
          <p:cNvSpPr/>
          <p:nvPr/>
        </p:nvSpPr>
        <p:spPr>
          <a:xfrm>
            <a:off x="1005840" y="4398264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+ past perfect,  would have + participle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5394960" y="3959352"/>
            <a:ext cx="329184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past — things that didn't happen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18288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Conditional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47472" y="57607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truths · Scientific facts · Things that are always true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097280"/>
            <a:ext cx="8503920" cy="566928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9728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/ WHEN  +  Present Simple  ,  Present Simple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0040" y="180136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 we use it?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" y="2103120"/>
            <a:ext cx="3749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use the zero conditional to talk about things that are always true — facts, habits, or natural laws.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and WHEN are interchangeable in this structure.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51960" y="1801368"/>
            <a:ext cx="18288" cy="2560320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07408" y="18013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07408" y="214884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07408" y="2148840"/>
            <a:ext cx="91440" cy="80467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90288" y="219456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heat water to 100°C, it boils.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90288" y="26060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Scientific fact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407408" y="310896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407408" y="3108960"/>
            <a:ext cx="91440" cy="80467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0288" y="315468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rains, the streets get wet.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90288" y="35661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Always true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07408" y="406908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07408" y="4069080"/>
            <a:ext cx="91440" cy="804672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0288" y="411480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I'm tired, I make mistakes.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90288" y="45262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habit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18288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Conditional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47472" y="57607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situations · Likely future results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097280"/>
            <a:ext cx="8503920" cy="56692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9728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 +  Present Simple  ,  will / can / may  +  infinitive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0040" y="180136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 we use it?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" y="2103120"/>
            <a:ext cx="3749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use the first conditional when the situation is real or possible and the result is likely to happen.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IF clause is in the present — never use will after if.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0040" y="3547872"/>
            <a:ext cx="3749040" cy="566928"/>
          </a:xfrm>
          <a:prstGeom prst="rect">
            <a:avLst/>
          </a:prstGeom>
          <a:solidFill>
            <a:srgbClr val="FFF3F3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38912" y="3547872"/>
            <a:ext cx="35661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⚠  French speakers: never say 'if I will go'. Always use the present tense after IF.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4251960" y="1801368"/>
            <a:ext cx="18288" cy="2560320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407408" y="18013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E6B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4407408" y="214884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4407408" y="2148840"/>
            <a:ext cx="91440" cy="80467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590288" y="219456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 study hard, you will pass the exam.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590288" y="26060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Likely future result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407408" y="310896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407408" y="3108960"/>
            <a:ext cx="91440" cy="80467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590288" y="315468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it rains tomorrow, we'll stay inside.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4590288" y="35661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possibility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4407408" y="406908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4407408" y="4069080"/>
            <a:ext cx="91440" cy="804672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590288" y="411480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she calls, I can ask her directly.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4590288" y="45262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'can' instead of 'will'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18288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Conditional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47472" y="57607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or unlikely situations in the present / future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097280"/>
            <a:ext cx="8503920" cy="566928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9728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 +  Past Simple  ,  would / could  +  infinitive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0040" y="180136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 we use it?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" y="2103120"/>
            <a:ext cx="3749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use the second conditional when a situation is imaginary, unlikely, or impossible now or in the future.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After 'If I', use WERE (not was) in formal English.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51960" y="1801368"/>
            <a:ext cx="18288" cy="2560320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07408" y="18013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07408" y="214884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07408" y="2148840"/>
            <a:ext cx="91440" cy="804672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90288" y="219456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 won the lottery, I would travel the world.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90288" y="26060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Unlikely, but imagined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407408" y="310896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407408" y="3108960"/>
            <a:ext cx="91440" cy="804672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0288" y="315468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 were you, I would study more.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90288" y="35661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'Were' used for advice / formal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07408" y="406908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07408" y="4069080"/>
            <a:ext cx="91440" cy="804672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0288" y="411480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she had more time, she could learn Spanish.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90288" y="45262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Using 'could' instead of 'would'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60120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18288"/>
            <a:ext cx="8595360" cy="566928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 Conditional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347472" y="576072"/>
            <a:ext cx="8595360" cy="3474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past situations · Regrets · Things that did not happen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20040" y="1097280"/>
            <a:ext cx="8503920" cy="56692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97280"/>
            <a:ext cx="832104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 +  Past Perfect  ,  would / could / might  +  have  +  past participle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320040" y="1801368"/>
            <a:ext cx="3840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When do we use it?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320040" y="2103120"/>
            <a:ext cx="3749040" cy="1417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use the third conditional to imagine a different past. The situation did NOT happen.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→ certain imaginary result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might have → less certain result</a:t>
            </a:r>
            <a:endParaRPr lang="en-US" sz="1400" dirty="0"/>
          </a:p>
          <a:p>
            <a:pPr indent="0" marL="0">
              <a:lnSpc>
                <a:spcPct val="135000"/>
              </a:lnSpc>
              <a:buNone/>
            </a:pPr>
            <a:r>
              <a:rPr lang="en-US" sz="14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have → unused ability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4251960" y="1801368"/>
            <a:ext cx="18288" cy="2560320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407408" y="1801368"/>
            <a:ext cx="43891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Examples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4407408" y="214884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4407408" y="2148840"/>
            <a:ext cx="91440" cy="804672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590288" y="219456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 had studied, I would have passed.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90288" y="260604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Regret — didn't study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407408" y="310896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407408" y="3108960"/>
            <a:ext cx="91440" cy="804672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590288" y="315468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she hadn't left early, she might have met him.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590288" y="356616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Less certain result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407408" y="4069080"/>
            <a:ext cx="4407408" cy="804672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407408" y="4069080"/>
            <a:ext cx="91440" cy="804672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0288" y="4114800"/>
            <a:ext cx="4114800" cy="40233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we'd taken a taxi, we could have arrived on time.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90288" y="4526280"/>
            <a:ext cx="4114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Ability that wasn't used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vs Second — What's the difference?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114800" cy="685800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84632" y="105156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 Conditional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484632" y="1389888"/>
            <a:ext cx="3886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COULD happen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0040" y="1874520"/>
            <a:ext cx="4114800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4632" y="1984248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 have time, I'll call you.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4632" y="2441448"/>
            <a:ext cx="3858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Maybe I will have time. Real possibility.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20040" y="3291840"/>
            <a:ext cx="4114800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4632" y="3401568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she studies, she'll pass.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84632" y="3858768"/>
            <a:ext cx="3858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She might study. Likely outcome.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4727448" y="1051560"/>
            <a:ext cx="4114800" cy="685800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92040" y="1051560"/>
            <a:ext cx="38862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 Conditional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4892040" y="1389888"/>
            <a:ext cx="3886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probably WON'T happen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4727448" y="1874520"/>
            <a:ext cx="4114800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92040" y="1984248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I had more time, I would call you.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92040" y="2441448"/>
            <a:ext cx="3858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I don't have time now. Imaginary.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4727448" y="3291840"/>
            <a:ext cx="4114800" cy="12344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92040" y="3401568"/>
            <a:ext cx="3858768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she studied, she would pass.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4892040" y="3858768"/>
            <a:ext cx="3858768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She doesn't study. Unreal / unlikely.</a:t>
            </a:r>
            <a:endParaRPr lang="en-US" sz="1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Quick Reference — All Four Conditionals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1115568" y="1024128"/>
            <a:ext cx="2148840" cy="420624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207008" y="1024128"/>
            <a:ext cx="203911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clause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310128" y="1024128"/>
            <a:ext cx="2606040" cy="420624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568" y="1024128"/>
            <a:ext cx="249631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Result clause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5961888" y="1024128"/>
            <a:ext cx="2834640" cy="420624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53328" y="1024128"/>
            <a:ext cx="272491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20040" y="1463040"/>
            <a:ext cx="768096" cy="749808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463040"/>
            <a:ext cx="7680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1115568" y="1463040"/>
            <a:ext cx="214884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207008" y="1463040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Simple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3310128" y="1463040"/>
            <a:ext cx="260604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401568" y="1463040"/>
            <a:ext cx="24688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Simple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5961888" y="1463040"/>
            <a:ext cx="283464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53328" y="1463040"/>
            <a:ext cx="2697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General truths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320040" y="2304288"/>
            <a:ext cx="768096" cy="749808"/>
          </a:xfrm>
          <a:prstGeom prst="rect">
            <a:avLst/>
          </a:prstGeom>
          <a:solidFill>
            <a:srgbClr val="1E6B3C"/>
          </a:solidFill>
          <a:ln w="12700">
            <a:solidFill>
              <a:srgbClr val="1E6B3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2304288"/>
            <a:ext cx="7680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First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1115568" y="2304288"/>
            <a:ext cx="2148840" cy="74980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1207008" y="2304288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 Simple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3310128" y="2304288"/>
            <a:ext cx="2606040" cy="74980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3401568" y="2304288"/>
            <a:ext cx="24688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will / can + infinitive</a:t>
            </a:r>
            <a:endParaRPr lang="en-US" sz="1300" dirty="0"/>
          </a:p>
        </p:txBody>
      </p:sp>
      <p:sp>
        <p:nvSpPr>
          <p:cNvPr id="25" name="Shape 23"/>
          <p:cNvSpPr/>
          <p:nvPr/>
        </p:nvSpPr>
        <p:spPr>
          <a:xfrm>
            <a:off x="5961888" y="2304288"/>
            <a:ext cx="2834640" cy="74980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053328" y="2304288"/>
            <a:ext cx="2697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/ likely future</a:t>
            </a:r>
            <a:endParaRPr lang="en-US" sz="1300" dirty="0"/>
          </a:p>
        </p:txBody>
      </p:sp>
      <p:sp>
        <p:nvSpPr>
          <p:cNvPr id="27" name="Shape 25"/>
          <p:cNvSpPr/>
          <p:nvPr/>
        </p:nvSpPr>
        <p:spPr>
          <a:xfrm>
            <a:off x="320040" y="3145536"/>
            <a:ext cx="768096" cy="749808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320040" y="3145536"/>
            <a:ext cx="7680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Second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1115568" y="3145536"/>
            <a:ext cx="214884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207008" y="3145536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Simple</a:t>
            </a:r>
            <a:endParaRPr lang="en-US" sz="1300" dirty="0"/>
          </a:p>
        </p:txBody>
      </p:sp>
      <p:sp>
        <p:nvSpPr>
          <p:cNvPr id="31" name="Shape 29"/>
          <p:cNvSpPr/>
          <p:nvPr/>
        </p:nvSpPr>
        <p:spPr>
          <a:xfrm>
            <a:off x="3310128" y="3145536"/>
            <a:ext cx="260604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401568" y="3145536"/>
            <a:ext cx="24688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/ could + infinitive</a:t>
            </a:r>
            <a:endParaRPr lang="en-US" sz="1300" dirty="0"/>
          </a:p>
        </p:txBody>
      </p:sp>
      <p:sp>
        <p:nvSpPr>
          <p:cNvPr id="33" name="Shape 31"/>
          <p:cNvSpPr/>
          <p:nvPr/>
        </p:nvSpPr>
        <p:spPr>
          <a:xfrm>
            <a:off x="5961888" y="3145536"/>
            <a:ext cx="283464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53328" y="3145536"/>
            <a:ext cx="2697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present or future</a:t>
            </a:r>
            <a:endParaRPr lang="en-US" sz="1300" dirty="0"/>
          </a:p>
        </p:txBody>
      </p:sp>
      <p:sp>
        <p:nvSpPr>
          <p:cNvPr id="35" name="Shape 33"/>
          <p:cNvSpPr/>
          <p:nvPr/>
        </p:nvSpPr>
        <p:spPr>
          <a:xfrm>
            <a:off x="320040" y="3986784"/>
            <a:ext cx="768096" cy="74980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320040" y="3986784"/>
            <a:ext cx="768096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</a:t>
            </a:r>
            <a:endParaRPr lang="en-US" sz="1400" dirty="0"/>
          </a:p>
        </p:txBody>
      </p:sp>
      <p:sp>
        <p:nvSpPr>
          <p:cNvPr id="37" name="Shape 35"/>
          <p:cNvSpPr/>
          <p:nvPr/>
        </p:nvSpPr>
        <p:spPr>
          <a:xfrm>
            <a:off x="1115568" y="3986784"/>
            <a:ext cx="2148840" cy="74980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1207008" y="3986784"/>
            <a:ext cx="20116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Past Perfect</a:t>
            </a:r>
            <a:endParaRPr lang="en-US" sz="1300" dirty="0"/>
          </a:p>
        </p:txBody>
      </p:sp>
      <p:sp>
        <p:nvSpPr>
          <p:cNvPr id="39" name="Shape 37"/>
          <p:cNvSpPr/>
          <p:nvPr/>
        </p:nvSpPr>
        <p:spPr>
          <a:xfrm>
            <a:off x="3310128" y="3986784"/>
            <a:ext cx="2606040" cy="74980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401568" y="3986784"/>
            <a:ext cx="24688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/ could / might + have + pp</a:t>
            </a:r>
            <a:endParaRPr lang="en-US" sz="1300" dirty="0"/>
          </a:p>
        </p:txBody>
      </p:sp>
      <p:sp>
        <p:nvSpPr>
          <p:cNvPr id="41" name="Shape 39"/>
          <p:cNvSpPr/>
          <p:nvPr/>
        </p:nvSpPr>
        <p:spPr>
          <a:xfrm>
            <a:off x="5961888" y="3986784"/>
            <a:ext cx="2834640" cy="749808"/>
          </a:xfrm>
          <a:prstGeom prst="rect">
            <a:avLst/>
          </a:prstGeom>
          <a:solidFill>
            <a:srgbClr val="F7F8FA"/>
          </a:solidFill>
          <a:ln w="6350">
            <a:solidFill>
              <a:srgbClr val="D0D8E8"/>
            </a:solidFill>
            <a:prstDash val="solid"/>
          </a:ln>
        </p:spPr>
      </p:sp>
      <p:sp>
        <p:nvSpPr>
          <p:cNvPr id="42" name="Text 40"/>
          <p:cNvSpPr/>
          <p:nvPr/>
        </p:nvSpPr>
        <p:spPr>
          <a:xfrm>
            <a:off x="6053328" y="3986784"/>
            <a:ext cx="269748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Imaginary past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64592" cy="9144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" y="0"/>
            <a:ext cx="8595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FCE Exam Tips — Conditionals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2697480" cy="37490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20040" y="1051560"/>
            <a:ext cx="2697480" cy="475488"/>
          </a:xfrm>
          <a:prstGeom prst="rect">
            <a:avLst/>
          </a:prstGeom>
          <a:solidFill>
            <a:srgbClr val="A02828"/>
          </a:solidFill>
          <a:ln w="12700">
            <a:solidFill>
              <a:srgbClr val="A028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8056" y="1051560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use 'will' after 'if'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48056" y="1627632"/>
            <a:ext cx="249631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If I will see her, I'll tell her.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8056" y="2871216"/>
            <a:ext cx="2441448" cy="18288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48056" y="2944368"/>
            <a:ext cx="249631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If I see her, I'll tell her.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448056" y="3639312"/>
            <a:ext cx="24963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A0282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This is the most common error in FCE writing tasks.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3172968" y="1051560"/>
            <a:ext cx="2697480" cy="37490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172968" y="1051560"/>
            <a:ext cx="2697480" cy="475488"/>
          </a:xfrm>
          <a:prstGeom prst="rect">
            <a:avLst/>
          </a:prstGeom>
          <a:solidFill>
            <a:srgbClr val="1A7A8A"/>
          </a:solidFill>
          <a:ln w="12700">
            <a:solidFill>
              <a:srgbClr val="1A7A8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300984" y="1051560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Match the tense sequence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3300984" y="1627632"/>
            <a:ext cx="249631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2nd conditional: past simple  →  would + infinitive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3300984" y="2871216"/>
            <a:ext cx="2441448" cy="18288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300984" y="2944368"/>
            <a:ext cx="249631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3rd conditional: past perfect  →  would have + past participle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3300984" y="3639312"/>
            <a:ext cx="24963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1A7A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Mixing 2nd and 3rd is a very common B2 mistake.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025896" y="1051560"/>
            <a:ext cx="2697480" cy="3749040"/>
          </a:xfrm>
          <a:prstGeom prst="rect">
            <a:avLst/>
          </a:prstGeom>
          <a:solidFill>
            <a:srgbClr val="F7F8FA"/>
          </a:solidFill>
          <a:ln w="9525">
            <a:solidFill>
              <a:srgbClr val="D0D8E8"/>
            </a:solidFill>
            <a:prstDash val="solid"/>
          </a:ln>
          <a:effectLst>
            <a:outerShdw sx="100000" sy="100000" kx="0" ky="0" algn="bl" rotWithShape="0" blurRad="63500" dist="25400" dir="8100000">
              <a:srgbClr val="000000">
                <a:alpha val="8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6025896" y="1051560"/>
            <a:ext cx="2697480" cy="475488"/>
          </a:xfrm>
          <a:prstGeom prst="rect">
            <a:avLst/>
          </a:prstGeom>
          <a:solidFill>
            <a:srgbClr val="B06A00"/>
          </a:solidFill>
          <a:ln w="12700">
            <a:solidFill>
              <a:srgbClr val="B06A0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6153912" y="1051560"/>
            <a:ext cx="251460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/ could / might have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153912" y="1627632"/>
            <a:ext cx="2496312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have  →  certain imaginary result</a:t>
            </a:r>
            <a:endParaRPr lang="en-US" sz="13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300" dirty="0">
                <a:solidFill>
                  <a:srgbClr val="1B2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might have  →  less certain / possible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6153912" y="2871216"/>
            <a:ext cx="2441448" cy="18288"/>
          </a:xfrm>
          <a:prstGeom prst="rect">
            <a:avLst/>
          </a:prstGeom>
          <a:solidFill>
            <a:srgbClr val="D0D8E8"/>
          </a:solidFill>
          <a:ln w="12700">
            <a:solidFill>
              <a:srgbClr val="D0D8E8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153912" y="2944368"/>
            <a:ext cx="2496312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7A8BA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could have  →  ability that wasn't used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6153912" y="3639312"/>
            <a:ext cx="2496312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00" i="1" dirty="0">
                <a:solidFill>
                  <a:srgbClr val="B06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three forms appear in FCE Part 4 (Key Word Transformation).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Conditionals – B2 FCE</dc:title>
  <dc:subject>PptxGenJS Presentation</dc:subject>
  <dc:creator>PptxGenJS</dc:creator>
  <cp:lastModifiedBy>PptxGenJS</cp:lastModifiedBy>
  <cp:revision>1</cp:revision>
  <dcterms:created xsi:type="dcterms:W3CDTF">2026-04-01T20:58:05Z</dcterms:created>
  <dcterms:modified xsi:type="dcterms:W3CDTF">2026-04-01T20:58:05Z</dcterms:modified>
</cp:coreProperties>
</file>