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4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Passive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640080" y="30175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said that…  ·  He is thought to…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use the impersonal passive?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formal structure for news reports, journalism &amp; academic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88720"/>
            <a:ext cx="8375904" cy="91440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88720"/>
            <a:ext cx="54864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18872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makes information sound more IMPERSONAL and OBJECTIVE — the source of the claim is hidden.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84048" y="2286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reporting verbs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84048" y="2697480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" y="2697480"/>
            <a:ext cx="73152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6974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478024" y="2697480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478024" y="2697480"/>
            <a:ext cx="73152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42616" y="26974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572000" y="2697480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0" y="2697480"/>
            <a:ext cx="73152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36592" y="26974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believe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665976" y="2697480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665976" y="2697480"/>
            <a:ext cx="73152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30568" y="26974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384048" y="3355848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84048" y="3355848"/>
            <a:ext cx="73152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335584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2478024" y="3355848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478024" y="3355848"/>
            <a:ext cx="73152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642616" y="335584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572000" y="3355848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572000" y="3355848"/>
            <a:ext cx="73152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36592" y="335584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6665976" y="3355848"/>
            <a:ext cx="2011680" cy="5486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665976" y="3355848"/>
            <a:ext cx="73152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830568" y="3355848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</a:t>
            </a:r>
            <a:endParaRPr lang="en-US" sz="1500" dirty="0"/>
          </a:p>
        </p:txBody>
      </p:sp>
      <p:sp>
        <p:nvSpPr>
          <p:cNvPr id="34" name="Shape 32"/>
          <p:cNvSpPr/>
          <p:nvPr/>
        </p:nvSpPr>
        <p:spPr>
          <a:xfrm>
            <a:off x="384048" y="4114800"/>
            <a:ext cx="8375904" cy="594360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02920" y="411480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News example: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"It is reported that three suspects are in custody."  —  much more formal than "People say three suspects are in custody."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1 — It is said that + clause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easier, more flexible structure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54864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11430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 +  is / was  +  past participle  +  that  +  clause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84048" y="1828800"/>
            <a:ext cx="83759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with ANY tense in the 'that' clause. The subject can be anything — even multiple subjects.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84048" y="2423160"/>
            <a:ext cx="4023360" cy="685800"/>
          </a:xfrm>
          <a:prstGeom prst="rect">
            <a:avLst/>
          </a:prstGeom>
          <a:solidFill>
            <a:srgbClr val="FC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242316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say money is the root of all evil.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434840" y="2423160"/>
            <a:ext cx="274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754880" y="2423160"/>
            <a:ext cx="4023360" cy="68580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73752" y="242316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said that money is the root of all evil.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84048" y="3200400"/>
            <a:ext cx="4023360" cy="685800"/>
          </a:xfrm>
          <a:prstGeom prst="rect">
            <a:avLst/>
          </a:prstGeom>
          <a:solidFill>
            <a:srgbClr val="FC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320040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believe Tom is guilty.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434840" y="3200400"/>
            <a:ext cx="274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4754880" y="3200400"/>
            <a:ext cx="4023360" cy="68580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73752" y="320040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believed that Tom is guilty.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84048" y="3977640"/>
            <a:ext cx="4023360" cy="685800"/>
          </a:xfrm>
          <a:prstGeom prst="rect">
            <a:avLst/>
          </a:prstGeom>
          <a:solidFill>
            <a:srgbClr val="FC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39776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thought the earth was flat.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434840" y="3977640"/>
            <a:ext cx="274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754880" y="3977640"/>
            <a:ext cx="4023360" cy="68580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73752" y="39776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was thought that the earth was flat.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2 — Subject + is said to + infinitive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personal form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11430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 +  is said / thought / believed  +  to  +  infinitive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384048" y="1783080"/>
            <a:ext cx="4023360" cy="77724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84048" y="1783080"/>
            <a:ext cx="73152" cy="77724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810512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situation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2130552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+ infinitive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754880" y="1783080"/>
            <a:ext cx="4023360" cy="77724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54880" y="1783080"/>
            <a:ext cx="73152" cy="77724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19472" y="1810512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situation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919472" y="2130552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have + past participle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384048" y="2743200"/>
            <a:ext cx="2697480" cy="12801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" y="28529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said to live in Paris.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12064" y="3547872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fact — to + infinitive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154680" y="2743200"/>
            <a:ext cx="2697480" cy="12801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28529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said to have lived in Paris.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282696" y="3547872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fact — to have + pp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925312" y="2743200"/>
            <a:ext cx="2697480" cy="12801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53328" y="28529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is thought to be working hard.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053328" y="3547872"/>
            <a:ext cx="24963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continuous — to be + -ing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'to have + past participle' when the action is in the past — NOT 'to had'.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structures — same meaning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depending on what you want to emphasize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4151376" cy="7315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43000"/>
            <a:ext cx="392277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Impersonal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1481328"/>
            <a:ext cx="3922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+ be + pp + that…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84048" y="2011680"/>
            <a:ext cx="4151376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12140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said that he was rich.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2578608"/>
            <a:ext cx="3895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Starts with 'it' — focuses on the fact.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3429000"/>
            <a:ext cx="4151376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53872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believed that she knows him.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3995928"/>
            <a:ext cx="3895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More common in written news.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08576" y="1143000"/>
            <a:ext cx="4151376" cy="7315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73168" y="1143000"/>
            <a:ext cx="392277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773168" y="1481328"/>
            <a:ext cx="392277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+ be + pp + to + infinitive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608576" y="2011680"/>
            <a:ext cx="4151376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168" y="212140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said to have been rich.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773168" y="2578608"/>
            <a:ext cx="3895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Starts with subject — focuses on the person.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08576" y="3429000"/>
            <a:ext cx="4151376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73168" y="353872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is believed to know him.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773168" y="3995928"/>
            <a:ext cx="389534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Tighter sentence structure.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transform: step-by-step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'It is said that X + verb' → 'X is said to + infinitive'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8375904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097280"/>
            <a:ext cx="502920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048" y="1097280"/>
            <a:ext cx="502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05840" y="114300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clause is PRESENT simple...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05840" y="146304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said that he lives → is said to live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4048" y="1938528"/>
            <a:ext cx="8375904" cy="71323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" y="1938528"/>
            <a:ext cx="502920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4048" y="1938528"/>
            <a:ext cx="502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5840" y="1984248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clause is PRESENT continuous...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05840" y="2304288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said that he is living → is said to be living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84048" y="2779776"/>
            <a:ext cx="8375904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84048" y="2779776"/>
            <a:ext cx="502920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4048" y="2779776"/>
            <a:ext cx="502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005840" y="2825496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clause is PAST simple or PRESENT perfect...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05840" y="3145536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said that he lived → is said to have lived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84048" y="3621024"/>
            <a:ext cx="8375904" cy="71323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84048" y="3621024"/>
            <a:ext cx="502920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84048" y="3621024"/>
            <a:ext cx="502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1005840" y="3666744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clause is WILL + infinitive...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05840" y="3986784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expected that it will rain → is expected to rain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4300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said he is rich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80360" y="1143000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54680" y="1143000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1143000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said that he is rich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1430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include 'that'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1801368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801368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said to lived there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80360" y="1801368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54680" y="1801368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64408" y="1801368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said to have lived there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1801368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→ 'to have + pp'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" y="2459736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459736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said that he is rich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80360" y="2459736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54680" y="2459736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2459736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said that he is rich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852160" y="2459736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'is' before the participle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84048" y="3118104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3118104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said to be rich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880360" y="3118104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54680" y="3118104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64408" y="3118104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said to be rich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852160" y="3118104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auxiliary 'is'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4048" y="3776472"/>
            <a:ext cx="2468880" cy="54864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77647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thought that she won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880360" y="3776472"/>
            <a:ext cx="256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154680" y="3776472"/>
            <a:ext cx="2560320" cy="54864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64408" y="3776472"/>
            <a:ext cx="2423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thought that she won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852160" y="3776472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start with 'It'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impersonal passive structures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8046720" cy="65836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645920"/>
            <a:ext cx="109728" cy="65836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645920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Impersonal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017520" y="1645920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+ is / was + pp + that + clause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217920" y="1645920"/>
            <a:ext cx="2331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said that he is rich.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395728"/>
            <a:ext cx="8046720" cy="65836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395728"/>
            <a:ext cx="109728" cy="65836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2395728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present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017520" y="2395728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+ is + pp + to + infinitive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217920" y="2395728"/>
            <a:ext cx="2331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said to be rich.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3145536"/>
            <a:ext cx="8046720" cy="65836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3145536"/>
            <a:ext cx="109728" cy="65836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3145536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past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017520" y="3145536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+ is + pp + to have + pp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217920" y="3145536"/>
            <a:ext cx="2331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said to have been rich.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3895344"/>
            <a:ext cx="8046720" cy="65836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3895344"/>
            <a:ext cx="109728" cy="65836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9808" y="3895344"/>
            <a:ext cx="21945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verbs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017520" y="3895344"/>
            <a:ext cx="31089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· think · believe · know · report · expect · understand · tell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217920" y="3895344"/>
            <a:ext cx="2331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4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Passive – B2 FCE</dc:title>
  <dc:subject>PptxGenJS Presentation</dc:subject>
  <dc:creator>PptxGenJS</dc:creator>
  <cp:lastModifiedBy>PptxGenJS</cp:lastModifiedBy>
  <cp:revision>1</cp:revision>
  <dcterms:created xsi:type="dcterms:W3CDTF">2026-04-18T23:43:15Z</dcterms:created>
  <dcterms:modified xsi:type="dcterms:W3CDTF">2026-04-18T23:43:15Z</dcterms:modified>
</cp:coreProperties>
</file>