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 ·  Trimester 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4124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Gerunds &amp; Infinitives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30175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to use -ing vs to + infinitive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forms — a quick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which verbs take which form — and which take both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4151376" cy="7315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1143000"/>
            <a:ext cx="38770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GERUND (-ing)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66928" y="1463040"/>
            <a:ext cx="38770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 + -ing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84048" y="2011680"/>
            <a:ext cx="4151376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01168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After certain verbs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84048" y="2606040"/>
            <a:ext cx="4151376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60604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After prepositions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84048" y="3200400"/>
            <a:ext cx="4151376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20040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As subject of a sentence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84048" y="3794760"/>
            <a:ext cx="4151376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79476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After 'by', 'without', 'before'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608576" y="1143000"/>
            <a:ext cx="4151376" cy="7315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91456" y="1143000"/>
            <a:ext cx="38770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INFINITIVE (to + verb)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791456" y="1463040"/>
            <a:ext cx="38770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+ base verb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608576" y="2011680"/>
            <a:ext cx="4151376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73168" y="201168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After certain verbs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608576" y="2606040"/>
            <a:ext cx="4151376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73168" y="260604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After adjectives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608576" y="3200400"/>
            <a:ext cx="4151376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73168" y="320040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After 'too', 'enough'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608576" y="3794760"/>
            <a:ext cx="4151376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73168" y="3794760"/>
            <a:ext cx="38953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To express purpose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Verbs followed by -ing (the gerund)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Memorize these — they always take -ing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792224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792224" y="1143000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929384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appreciate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0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0" y="1143000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37560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608576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608576" y="1143000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45736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016752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016752" y="1143000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53912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deny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424928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424928" y="1143000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562088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detest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84048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84048" y="1618488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1208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dislike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1792224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792224" y="1618488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929384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enjoy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3200400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200400" y="1618488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37560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feel like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608576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608576" y="1618488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745736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6016752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016752" y="1618488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153912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up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7424928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424928" y="1618488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562088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imagine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384048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84048" y="2093976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21208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involve</a:t>
            </a:r>
            <a:endParaRPr lang="en-US" sz="1200" dirty="0"/>
          </a:p>
        </p:txBody>
      </p:sp>
      <p:sp>
        <p:nvSpPr>
          <p:cNvPr id="45" name="Shape 43"/>
          <p:cNvSpPr/>
          <p:nvPr/>
        </p:nvSpPr>
        <p:spPr>
          <a:xfrm>
            <a:off x="1792224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792224" y="2093976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929384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mention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3200400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3200400" y="2093976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337560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</a:t>
            </a:r>
            <a:endParaRPr lang="en-US" sz="1200" dirty="0"/>
          </a:p>
        </p:txBody>
      </p:sp>
      <p:sp>
        <p:nvSpPr>
          <p:cNvPr id="51" name="Shape 49"/>
          <p:cNvSpPr/>
          <p:nvPr/>
        </p:nvSpPr>
        <p:spPr>
          <a:xfrm>
            <a:off x="4608576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4608576" y="2093976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745736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6016752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6016752" y="2093976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153912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postpone</a:t>
            </a:r>
            <a:endParaRPr lang="en-US" sz="1200" dirty="0"/>
          </a:p>
        </p:txBody>
      </p:sp>
      <p:sp>
        <p:nvSpPr>
          <p:cNvPr id="57" name="Shape 55"/>
          <p:cNvSpPr/>
          <p:nvPr/>
        </p:nvSpPr>
        <p:spPr>
          <a:xfrm>
            <a:off x="7424928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7424928" y="2093976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562088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practise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384048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384048" y="2569464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21208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off</a:t>
            </a:r>
            <a:endParaRPr lang="en-US" sz="1200" dirty="0"/>
          </a:p>
        </p:txBody>
      </p:sp>
      <p:sp>
        <p:nvSpPr>
          <p:cNvPr id="63" name="Shape 61"/>
          <p:cNvSpPr/>
          <p:nvPr/>
        </p:nvSpPr>
        <p:spPr>
          <a:xfrm>
            <a:off x="1792224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792224" y="2569464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1929384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</a:t>
            </a:r>
            <a:endParaRPr lang="en-US" sz="1200" dirty="0"/>
          </a:p>
        </p:txBody>
      </p:sp>
      <p:sp>
        <p:nvSpPr>
          <p:cNvPr id="66" name="Shape 64"/>
          <p:cNvSpPr/>
          <p:nvPr/>
        </p:nvSpPr>
        <p:spPr>
          <a:xfrm>
            <a:off x="3200400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200400" y="2569464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337560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resent</a:t>
            </a:r>
            <a:endParaRPr lang="en-US" sz="1200" dirty="0"/>
          </a:p>
        </p:txBody>
      </p:sp>
      <p:sp>
        <p:nvSpPr>
          <p:cNvPr id="69" name="Shape 67"/>
          <p:cNvSpPr/>
          <p:nvPr/>
        </p:nvSpPr>
        <p:spPr>
          <a:xfrm>
            <a:off x="4608576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4608576" y="2569464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4745736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200" dirty="0"/>
          </a:p>
        </p:txBody>
      </p:sp>
      <p:sp>
        <p:nvSpPr>
          <p:cNvPr id="72" name="Shape 70"/>
          <p:cNvSpPr/>
          <p:nvPr/>
        </p:nvSpPr>
        <p:spPr>
          <a:xfrm>
            <a:off x="6016752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6016752" y="2569464"/>
            <a:ext cx="73152" cy="38404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6153912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</a:t>
            </a:r>
            <a:endParaRPr lang="en-US" sz="1200" dirty="0"/>
          </a:p>
        </p:txBody>
      </p:sp>
      <p:sp>
        <p:nvSpPr>
          <p:cNvPr id="75" name="Shape 73"/>
          <p:cNvSpPr/>
          <p:nvPr/>
        </p:nvSpPr>
        <p:spPr>
          <a:xfrm>
            <a:off x="384048" y="4160520"/>
            <a:ext cx="8375904" cy="822960"/>
          </a:xfrm>
          <a:prstGeom prst="rect">
            <a:avLst/>
          </a:prstGeom>
          <a:solidFill>
            <a:srgbClr val="F2F9F2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530352" y="4160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 </a:t>
            </a:r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don't recommend going to that restaurant.  ·  She enjoys reading before bed.  ·  I considered becoming a teacher.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Verbs followed by to + infinitive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verbs always take 'to'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afford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1792224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792224" y="1143000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929384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0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0" y="1143000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37560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appear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608576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608576" y="1143000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45736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arrange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016752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016752" y="1143000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53912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424928" y="1143000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424928" y="1143000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562088" y="1143000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attempt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84048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84048" y="1618488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1208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1792224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792224" y="1618488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929384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3200400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200400" y="1618488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37560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608576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608576" y="1618488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745736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6016752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016752" y="1618488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153912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7424928" y="1618488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424928" y="1618488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562088" y="1618488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happen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384048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84048" y="2093976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21208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</a:t>
            </a:r>
            <a:endParaRPr lang="en-US" sz="1200" dirty="0"/>
          </a:p>
        </p:txBody>
      </p:sp>
      <p:sp>
        <p:nvSpPr>
          <p:cNvPr id="45" name="Shape 43"/>
          <p:cNvSpPr/>
          <p:nvPr/>
        </p:nvSpPr>
        <p:spPr>
          <a:xfrm>
            <a:off x="1792224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792224" y="2093976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929384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hesitate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3200400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3200400" y="2093976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337560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hope</a:t>
            </a:r>
            <a:endParaRPr lang="en-US" sz="1200" dirty="0"/>
          </a:p>
        </p:txBody>
      </p:sp>
      <p:sp>
        <p:nvSpPr>
          <p:cNvPr id="51" name="Shape 49"/>
          <p:cNvSpPr/>
          <p:nvPr/>
        </p:nvSpPr>
        <p:spPr>
          <a:xfrm>
            <a:off x="4608576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4608576" y="2093976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745736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intend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6016752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6016752" y="2093976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153912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</a:t>
            </a:r>
            <a:endParaRPr lang="en-US" sz="1200" dirty="0"/>
          </a:p>
        </p:txBody>
      </p:sp>
      <p:sp>
        <p:nvSpPr>
          <p:cNvPr id="57" name="Shape 55"/>
          <p:cNvSpPr/>
          <p:nvPr/>
        </p:nvSpPr>
        <p:spPr>
          <a:xfrm>
            <a:off x="7424928" y="2093976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7424928" y="2093976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562088" y="2093976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384048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384048" y="2569464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21208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</a:t>
            </a:r>
            <a:endParaRPr lang="en-US" sz="1200" dirty="0"/>
          </a:p>
        </p:txBody>
      </p:sp>
      <p:sp>
        <p:nvSpPr>
          <p:cNvPr id="63" name="Shape 61"/>
          <p:cNvSpPr/>
          <p:nvPr/>
        </p:nvSpPr>
        <p:spPr>
          <a:xfrm>
            <a:off x="1792224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792224" y="2569464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1929384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offer</a:t>
            </a:r>
            <a:endParaRPr lang="en-US" sz="1200" dirty="0"/>
          </a:p>
        </p:txBody>
      </p:sp>
      <p:sp>
        <p:nvSpPr>
          <p:cNvPr id="66" name="Shape 64"/>
          <p:cNvSpPr/>
          <p:nvPr/>
        </p:nvSpPr>
        <p:spPr>
          <a:xfrm>
            <a:off x="3200400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200400" y="2569464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337560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</a:t>
            </a:r>
            <a:endParaRPr lang="en-US" sz="1200" dirty="0"/>
          </a:p>
        </p:txBody>
      </p:sp>
      <p:sp>
        <p:nvSpPr>
          <p:cNvPr id="69" name="Shape 67"/>
          <p:cNvSpPr/>
          <p:nvPr/>
        </p:nvSpPr>
        <p:spPr>
          <a:xfrm>
            <a:off x="4608576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4608576" y="2569464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4745736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pretend</a:t>
            </a:r>
            <a:endParaRPr lang="en-US" sz="1200" dirty="0"/>
          </a:p>
        </p:txBody>
      </p:sp>
      <p:sp>
        <p:nvSpPr>
          <p:cNvPr id="72" name="Shape 70"/>
          <p:cNvSpPr/>
          <p:nvPr/>
        </p:nvSpPr>
        <p:spPr>
          <a:xfrm>
            <a:off x="6016752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6016752" y="2569464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6153912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promise</a:t>
            </a:r>
            <a:endParaRPr lang="en-US" sz="1200" dirty="0"/>
          </a:p>
        </p:txBody>
      </p:sp>
      <p:sp>
        <p:nvSpPr>
          <p:cNvPr id="75" name="Shape 73"/>
          <p:cNvSpPr/>
          <p:nvPr/>
        </p:nvSpPr>
        <p:spPr>
          <a:xfrm>
            <a:off x="7424928" y="2569464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7424928" y="2569464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7562088" y="2569464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refuse</a:t>
            </a:r>
            <a:endParaRPr lang="en-US" sz="1200" dirty="0"/>
          </a:p>
        </p:txBody>
      </p:sp>
      <p:sp>
        <p:nvSpPr>
          <p:cNvPr id="78" name="Shape 76"/>
          <p:cNvSpPr/>
          <p:nvPr/>
        </p:nvSpPr>
        <p:spPr>
          <a:xfrm>
            <a:off x="384048" y="3044952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384048" y="3044952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521208" y="3044952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seem</a:t>
            </a:r>
            <a:endParaRPr lang="en-US" sz="1200" dirty="0"/>
          </a:p>
        </p:txBody>
      </p:sp>
      <p:sp>
        <p:nvSpPr>
          <p:cNvPr id="81" name="Shape 79"/>
          <p:cNvSpPr/>
          <p:nvPr/>
        </p:nvSpPr>
        <p:spPr>
          <a:xfrm>
            <a:off x="1792224" y="3044952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1792224" y="3044952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1929384" y="3044952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swear</a:t>
            </a:r>
            <a:endParaRPr lang="en-US" sz="1200" dirty="0"/>
          </a:p>
        </p:txBody>
      </p:sp>
      <p:sp>
        <p:nvSpPr>
          <p:cNvPr id="84" name="Shape 82"/>
          <p:cNvSpPr/>
          <p:nvPr/>
        </p:nvSpPr>
        <p:spPr>
          <a:xfrm>
            <a:off x="3200400" y="3044952"/>
            <a:ext cx="1335024" cy="38404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3200400" y="3044952"/>
            <a:ext cx="73152" cy="38404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3337560" y="3044952"/>
            <a:ext cx="11704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</a:t>
            </a:r>
            <a:endParaRPr lang="en-US" sz="1200" dirty="0"/>
          </a:p>
        </p:txBody>
      </p:sp>
      <p:sp>
        <p:nvSpPr>
          <p:cNvPr id="87" name="Shape 85"/>
          <p:cNvSpPr/>
          <p:nvPr/>
        </p:nvSpPr>
        <p:spPr>
          <a:xfrm>
            <a:off x="384048" y="4297680"/>
            <a:ext cx="8375904" cy="685800"/>
          </a:xfrm>
          <a:prstGeom prst="rect">
            <a:avLst/>
          </a:prstGeom>
          <a:solidFill>
            <a:srgbClr val="FFF4E8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530352" y="429768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 </a:t>
            </a:r>
            <a:pPr indent="0" marL="0">
              <a:buNone/>
            </a:pPr>
            <a:r>
              <a:rPr lang="en-US" sz="12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agreed to help me.  ·  I managed to finish on time.  ·  They decided to move abroad.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&amp; Forget — the meaning changes!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key verbs where choice of -ing or infinitive changes meaning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88720"/>
            <a:ext cx="8375904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88720"/>
            <a:ext cx="109728" cy="713232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261872"/>
            <a:ext cx="2286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+ -ing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55448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remember the past action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291840" y="1188720"/>
            <a:ext cx="53949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remember meeting her last year.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84048" y="1993392"/>
            <a:ext cx="8375904" cy="71323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" y="1993392"/>
            <a:ext cx="109728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2066544"/>
            <a:ext cx="2286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+ to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94360" y="2359152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to do it in the future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291840" y="1993392"/>
            <a:ext cx="53949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to lock the door.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84048" y="2798064"/>
            <a:ext cx="8375904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84048" y="2798064"/>
            <a:ext cx="109728" cy="713232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2871216"/>
            <a:ext cx="2286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 + -ing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3163824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 a past action (usually with negative)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291840" y="2798064"/>
            <a:ext cx="53949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I'll never forget visiting Rome.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84048" y="3602736"/>
            <a:ext cx="8375904" cy="71323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84048" y="3602736"/>
            <a:ext cx="109728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94360" y="3675888"/>
            <a:ext cx="2286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 + to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94360" y="3968496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to do something needed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291840" y="3602736"/>
            <a:ext cx="53949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forgot to buy bread.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Rule of thumb: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-ing looks BACK to something that already happened.  to + inf looks FORWARD to something to do.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· Stop · Try — meaning changes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more verbs with different meanings in each form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109728" cy="5029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114300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+ -ing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697480" y="114300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Sorry about something in the PAST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532120" y="114300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regret telling him my secret.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84048" y="1709928"/>
            <a:ext cx="8375904" cy="50292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4048" y="1709928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1709928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+ to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697480" y="1709928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Sorry about giving bad news NOW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532120" y="1709928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regret to inform you that you've failed.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84048" y="2276856"/>
            <a:ext cx="8375904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84048" y="2276856"/>
            <a:ext cx="109728" cy="5029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2276856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+ -ing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697480" y="2276856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a habit / an activity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532120" y="2276856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stopped working for them.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84048" y="2843784"/>
            <a:ext cx="8375904" cy="50292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84048" y="2843784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94360" y="2843784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+ to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697480" y="2843784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Pause in order to do something else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532120" y="2843784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stopped to rest for 10 minutes.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84048" y="3410712"/>
            <a:ext cx="8375904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84048" y="3410712"/>
            <a:ext cx="109728" cy="5029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94360" y="3410712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+ -ing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2697480" y="341071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an experiment (to see the result)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532120" y="3410712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studying in the morning.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84048" y="3977640"/>
            <a:ext cx="8375904" cy="50292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84048" y="3977640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94360" y="39776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+ to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2697480" y="39776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an effort (it may be difficult)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532120" y="397764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to study at regular times.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uses — beyond main verbs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else to use -ing or infinitive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4151376" cy="5029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43000"/>
            <a:ext cx="392277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-ING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84048" y="1783080"/>
            <a:ext cx="4151376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874520"/>
            <a:ext cx="38953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prepositions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216712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at swimming · tired of working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84048" y="2788920"/>
            <a:ext cx="4151376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880360"/>
            <a:ext cx="38953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subject of a sentence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8640" y="317296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Smoking is bad for you.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84048" y="3794760"/>
            <a:ext cx="4151376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886200"/>
            <a:ext cx="38953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'by', 'without', 'before'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417880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selling · without asking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08576" y="1143000"/>
            <a:ext cx="4151376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73168" y="1143000"/>
            <a:ext cx="392277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TO + INFINITIVE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608576" y="1783080"/>
            <a:ext cx="4151376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73168" y="1874520"/>
            <a:ext cx="38953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adjectives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773168" y="216712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happy to help · difficult to understand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608576" y="2788920"/>
            <a:ext cx="4151376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73168" y="2880360"/>
            <a:ext cx="38953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'too' / 'enough'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773168" y="317296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tired to walk · old enough to drive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08576" y="3794760"/>
            <a:ext cx="4151376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73168" y="3886200"/>
            <a:ext cx="38953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express purpose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773168" y="417880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went to the shop to buy milk.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— FCE Traps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that appear in Cambridge exam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0972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0972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enjoy to swim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880360" y="10972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54680" y="10972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64408" y="10972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enjoy swimming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852160" y="10972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'Enjoy' always takes -ing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169164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6916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agreed helping him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80360" y="169164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54680" y="169164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64408" y="169164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agreed to help him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0" y="16916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'Agree' takes to + infinitive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84048" y="228600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2860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good at to cook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880360" y="228600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154680" y="228600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64408" y="228600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good at cooking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852160" y="228600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prepositions → -ing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84048" y="288036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28803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stopped to smoke last year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880360" y="288036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154680" y="288036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64408" y="288036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stopped smoking last year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852160" y="288036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= ended a habit → -ing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4048" y="347472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34747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remember to meet you in 2020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880360" y="347472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154680" y="347472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64408" y="347472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remember meeting you in 2020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852160" y="347472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memory → -ing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84048" y="40690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" y="40690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too young for drive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880360" y="40690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154680" y="40690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64408" y="40690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too young to drive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5852160" y="40690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'too' → to + infinitive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Gerunds and infinitives at a glance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463040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46304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Gerund verbs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834640" y="146304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enjoy · admit · consider · avoid + -ing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943600" y="146304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enjoy reading.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029968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029968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2029968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Infinitive verbs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834640" y="202996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· hope · manage · promise + to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943600" y="2029968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decided to leave.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48640" y="2596896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2596896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9808" y="2596896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preposition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834640" y="2596896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preposition + -ing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943600" y="2596896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at singing.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3163824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3163824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49808" y="3163824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memory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834640" y="3163824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/ regret / forget + -ing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943600" y="3163824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remember meeting him.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48640" y="3730752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3730752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9808" y="3730752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reminder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2834640" y="3730752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/ forget + to + infinitive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0" y="37307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to call.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4297680"/>
            <a:ext cx="8046720" cy="5029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8640" y="4297680"/>
            <a:ext cx="109728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49808" y="429768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doing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2834640" y="429768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+ -ing  vs  stop + to + infinitive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943600" y="429768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quit vs pause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Gerunds &amp; Infinitives – B2 FCE</dc:title>
  <dc:subject>PptxGenJS Presentation</dc:subject>
  <dc:creator>PptxGenJS</dc:creator>
  <cp:lastModifiedBy>PptxGenJS</cp:lastModifiedBy>
  <cp:revision>1</cp:revision>
  <dcterms:created xsi:type="dcterms:W3CDTF">2026-04-19T10:53:05Z</dcterms:created>
  <dcterms:modified xsi:type="dcterms:W3CDTF">2026-04-19T10:53:05Z</dcterms:modified>
</cp:coreProperties>
</file>