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7  ·  Trimester 2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783080"/>
            <a:ext cx="8412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Speech</a:t>
            </a:r>
            <a:endParaRPr lang="en-US" sz="50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Statements · Questions · Requests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0" y="4640580"/>
            <a:ext cx="9144000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6405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Grammar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changes in reported speech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Tenses, pronouns and time expressions all shift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280160"/>
            <a:ext cx="8375904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280160"/>
            <a:ext cx="128016" cy="822960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353312"/>
            <a:ext cx="4572000" cy="4526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STATEMENTS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1691640"/>
            <a:ext cx="7772400" cy="3703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'I enjoy TV' → He said he enjoyed TV.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84048" y="2446020"/>
            <a:ext cx="8375904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84048" y="2446020"/>
            <a:ext cx="128016" cy="82296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2519172"/>
            <a:ext cx="4572000" cy="4526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QUESTIONS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40080" y="2857500"/>
            <a:ext cx="7772400" cy="3703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'Are you ready?' → She asked if I was ready.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84048" y="3611880"/>
            <a:ext cx="8375904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84048" y="3611880"/>
            <a:ext cx="128016" cy="822960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3685032"/>
            <a:ext cx="4572000" cy="4526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REQUESTS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40080" y="4023360"/>
            <a:ext cx="7772400" cy="3703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'Please wait!' → She asked us to wait.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Tense backshift — the key rule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the reporting verb is past, tenses shift back one step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3931920" cy="512064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73152" cy="512064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37490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simple: 'I enjoy TV'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343400" y="1143000"/>
            <a:ext cx="274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645152" y="1143000"/>
            <a:ext cx="4114800" cy="512064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645152" y="1143000"/>
            <a:ext cx="73152" cy="512064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09744" y="1143000"/>
            <a:ext cx="39319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simple: he enjoyed TV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84048" y="1737360"/>
            <a:ext cx="393192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84048" y="1737360"/>
            <a:ext cx="73152" cy="512064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1737360"/>
            <a:ext cx="37490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continuous: 'I am working'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343400" y="1737360"/>
            <a:ext cx="274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645152" y="1737360"/>
            <a:ext cx="411480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45152" y="1737360"/>
            <a:ext cx="73152" cy="512064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09744" y="1737360"/>
            <a:ext cx="39319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continuous: he was working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384048" y="2331720"/>
            <a:ext cx="3931920" cy="512064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84048" y="2331720"/>
            <a:ext cx="73152" cy="512064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2331720"/>
            <a:ext cx="37490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simple: 'I saw them'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343400" y="2331720"/>
            <a:ext cx="274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4645152" y="2331720"/>
            <a:ext cx="4114800" cy="512064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645152" y="2331720"/>
            <a:ext cx="73152" cy="512064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09744" y="2331720"/>
            <a:ext cx="39319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perfect: she had seen them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384048" y="2926080"/>
            <a:ext cx="393192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84048" y="2926080"/>
            <a:ext cx="73152" cy="512064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8640" y="2926080"/>
            <a:ext cx="37490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perfect: 'I have bought it'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4343400" y="2926080"/>
            <a:ext cx="274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4645152" y="2926080"/>
            <a:ext cx="411480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645152" y="2926080"/>
            <a:ext cx="73152" cy="512064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809744" y="2926080"/>
            <a:ext cx="39319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perfect: she had bought it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384048" y="3520440"/>
            <a:ext cx="3931920" cy="512064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84048" y="3520440"/>
            <a:ext cx="73152" cy="512064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48640" y="3520440"/>
            <a:ext cx="37490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Will: 'I'll be happy'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4343400" y="3520440"/>
            <a:ext cx="274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38" name="Shape 36"/>
          <p:cNvSpPr/>
          <p:nvPr/>
        </p:nvSpPr>
        <p:spPr>
          <a:xfrm>
            <a:off x="4645152" y="3520440"/>
            <a:ext cx="4114800" cy="512064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4645152" y="3520440"/>
            <a:ext cx="73152" cy="512064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809744" y="3520440"/>
            <a:ext cx="39319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Would: she said she would be happy</a:t>
            </a:r>
            <a:endParaRPr lang="en-US" sz="1200" dirty="0"/>
          </a:p>
        </p:txBody>
      </p:sp>
      <p:sp>
        <p:nvSpPr>
          <p:cNvPr id="41" name="Shape 39"/>
          <p:cNvSpPr/>
          <p:nvPr/>
        </p:nvSpPr>
        <p:spPr>
          <a:xfrm>
            <a:off x="384048" y="4114800"/>
            <a:ext cx="393192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384048" y="4114800"/>
            <a:ext cx="73152" cy="512064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48640" y="4114800"/>
            <a:ext cx="37490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Must: 'I must go'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4343400" y="4114800"/>
            <a:ext cx="274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45" name="Shape 43"/>
          <p:cNvSpPr/>
          <p:nvPr/>
        </p:nvSpPr>
        <p:spPr>
          <a:xfrm>
            <a:off x="4645152" y="4114800"/>
            <a:ext cx="411480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645152" y="4114800"/>
            <a:ext cx="73152" cy="512064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809744" y="4114800"/>
            <a:ext cx="39319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Had to: he said he had to go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Statements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that-clause + backshift tense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 + said / told [object] + (that) + reported clause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84048" y="173736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'said' when there is no object. Use 'told' when there IS an object: 'She told me that…'. 'That' can be omitted in informal speech.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84048" y="251460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12064" y="262432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said (that) he enjoyed watching TV.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12064" y="331927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said + that + clause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154680" y="251460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82696" y="262432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told me she had seen them.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282696" y="331927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told + object + clause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925312" y="251460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053328" y="262432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said they would be late.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053328" y="331927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 → would shift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Watch out: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say 'He told that…' — 'tell' always needs an object. Use 'said' without one.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Questions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 order changes — no inversion, no auxiliary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Wh- questions:  asked + wh-word + subject + verb (statement order)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84048" y="155448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84048" y="155448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55448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Yes/No questions:  asked + if / whether + subject + verb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84048" y="214884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questions use STATEMENT word order — no inversion, no 'do/did'. Pronouns and time expressions change too.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84048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2064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asked what time it was.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12064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time is it? → statement order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154680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82696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asked me if I had seen his keys.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282696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Yes/No → if/whether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925312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053328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asked where I was going.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053328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are you going? → shift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Watch out: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'She asked me where was he?' is wrong — no inversion in reported questions.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Requests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asked + object + to + infinitive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Positive: asked + object + to + infinitive  →  She asked us to wait.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84048" y="155448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84048" y="155448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55448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Negative: asked + object + NOT + to + infinitive  →  She asked us not to touch anything.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84048" y="214884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requests use the infinitive — NOT a that-clause. 'Please don't touch!' becomes 'She asked us not to touch anything.'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84048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2064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asked us to wait a moment.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12064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Positive request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154680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82696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asked her not to tell anyone.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282696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Negative request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925312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053328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asked me to help them.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053328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polite request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Pronoun &amp; time expression changes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shift automatically in reported speech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4151376" cy="475488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143000"/>
            <a:ext cx="392277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PRONOUNS shift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84048" y="1737360"/>
            <a:ext cx="4151376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737360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→ he / she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84048" y="2331720"/>
            <a:ext cx="4151376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331720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→ they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84048" y="2926080"/>
            <a:ext cx="4151376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2926080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→ his / her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84048" y="3520440"/>
            <a:ext cx="4151376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3520440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→ I / he / she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608576" y="1143000"/>
            <a:ext cx="4151376" cy="475488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73168" y="1143000"/>
            <a:ext cx="392277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EXPRESSIONS shift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608576" y="1737360"/>
            <a:ext cx="4151376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73168" y="1737360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→ then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608576" y="2331720"/>
            <a:ext cx="4151376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73168" y="2331720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 → that day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608576" y="2926080"/>
            <a:ext cx="4151376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73168" y="2926080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tomorrow → the next day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608576" y="3520440"/>
            <a:ext cx="4151376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773168" y="3520440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yesterday → the day before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4608576" y="4114800"/>
            <a:ext cx="4151376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73168" y="4114800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here → there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4608576" y="4709160"/>
            <a:ext cx="4151376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73168" y="4709160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→ that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mistakes — FCE Traps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Errors that appear in Cambridge exam writing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09728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09728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told that she was tired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880360" y="109728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54680" y="109728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64408" y="109728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said that she was tired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852160" y="109728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'Tell' needs an object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84048" y="169164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169164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asked where was she going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880360" y="169164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154680" y="169164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64408" y="169164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asked where she was going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852160" y="169164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inversion in reported questions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84048" y="228600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228600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asked me wait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2880360" y="228600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154680" y="228600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64408" y="228600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asked me to wait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852160" y="228600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requests need 'to + infinitive'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84048" y="288036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2920" y="288036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said 'I am tired' yesterday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2880360" y="288036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154680" y="288036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264408" y="288036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said he was tired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852160" y="288036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Backshift + change pronouns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84048" y="347472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02920" y="347472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asked if did I want coffee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2880360" y="347472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3154680" y="347472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264408" y="347472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asked if I wanted coffee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5852160" y="347472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auxiliary inversion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384048" y="406908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02920" y="406908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asked us don't make noise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2880360" y="406908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3154680" y="406908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264408" y="406908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asked us not to make noise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5852160" y="406908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Negative: not + to + infinitive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37160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137160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statements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2926080" y="137160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said / told + (that) + clause (backshift)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760720" y="137160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said he was tired.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01168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201168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201168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Wh- questions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926080" y="201168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asked + wh- + subject + verb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760720" y="201168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asked where I lived.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265176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265176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49808" y="265176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Yes/No questions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926080" y="265176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asked + if/whether + subject + verb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760720" y="265176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asked if I was ready.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48640" y="329184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48640" y="329184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49808" y="329184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Requests (+)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2926080" y="329184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asked + object + to + infinitive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760720" y="329184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asked me to wait.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48640" y="393192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48640" y="393192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49808" y="393192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Requests (−)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2926080" y="393192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asked + object + not + to + infinitive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760720" y="393192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asked us not to go.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548640" y="457200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48640" y="457200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49808" y="457200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changes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2926080" y="457200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tenses backshift · pronouns change · time shifts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5760720" y="457200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now→then, tomorrow→next day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48640" y="484632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Chapter 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Reported Speech – B2 FCE</dc:title>
  <dc:subject>PptxGenJS Presentation</dc:subject>
  <dc:creator>PptxGenJS</dc:creator>
  <cp:lastModifiedBy>PptxGenJS</cp:lastModifiedBy>
  <cp:revision>1</cp:revision>
  <dcterms:created xsi:type="dcterms:W3CDTF">2026-04-19T14:07:59Z</dcterms:created>
  <dcterms:modified xsi:type="dcterms:W3CDTF">2026-04-19T14:07:59Z</dcterms:modified>
</cp:coreProperties>
</file>