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8  ·  Trimester 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84124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Countable &amp;</a:t>
            </a:r>
            <a:endParaRPr lang="en-US" sz="5000" dirty="0"/>
          </a:p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Nouns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Expressions of quantity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nouns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have no plural form — never use 'a' or a number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accommodation · advice · bread · furniture · information · knowledge · luggage · news · research · traffic · travel · work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84048" y="173736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nouns cannot be counted directly. Use 'a piece of', 'some', 'a lot of', etc. They do not take 'a/an' and have no plural. Many common nouns students expect to be countable are actually uncountable.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need some information.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12064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NOT: an information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154680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82696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you give me advice?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82696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NOT: an advice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25312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53328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luggage is very heavy.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053328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NOT: luggages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nouns that end in -s are uncountable: news, maths, physics. 'The news is on at 9' — singular verb.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Nouns that can be both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 changes depending on countable or uncountable use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8375904" cy="365760"/>
          </a:xfrm>
          <a:prstGeom prst="rect">
            <a:avLst/>
          </a:prstGeom>
          <a:solidFill>
            <a:srgbClr val="EDF1F7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54864" cy="36576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8138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= substance / general  ·  Countable = a portion / type / instance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84048" y="1737360"/>
            <a:ext cx="837590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nouns switch depending on context. As uncountable they refer to the substance; as countable they refer to a specific type or serving.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84048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I'd like a coffee. (a cup of)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12064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Countable — a portion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154680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82696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 is grown in Colombia.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282696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— the substance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25312" y="2514600"/>
            <a:ext cx="2697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0783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53328" y="2624328"/>
            <a:ext cx="249631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has beautiful hair.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053328" y="3319272"/>
            <a:ext cx="249631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(NOT: a hair = one strand)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84048" y="4549140"/>
            <a:ext cx="8375904" cy="384048"/>
          </a:xfrm>
          <a:prstGeom prst="rect">
            <a:avLst/>
          </a:prstGeom>
          <a:solidFill>
            <a:srgbClr val="FFF4E8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5491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Watch out:  </a:t>
            </a:r>
            <a:pPr indent="0" marL="0">
              <a:buNone/>
            </a:pPr>
            <a:r>
              <a:rPr lang="en-US" sz="12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Drinks (coffee, beer, wine) and foods (chicken, chocolate, paper) often switch. Context decides.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Expressions of quantity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quantifier goes with which noun type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143000"/>
            <a:ext cx="18288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84048" y="1143000"/>
            <a:ext cx="73152" cy="438912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143000"/>
            <a:ext cx="1691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286000" y="1143000"/>
            <a:ext cx="237744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77440" y="1143000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only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36592" y="1143000"/>
            <a:ext cx="402336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28032" y="1143000"/>
            <a:ext cx="3886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much money?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84048" y="1655064"/>
            <a:ext cx="18288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84048" y="1655064"/>
            <a:ext cx="73152" cy="438912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1655064"/>
            <a:ext cx="1691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286000" y="1655064"/>
            <a:ext cx="237744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377440" y="1655064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plural countable only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36592" y="1655064"/>
            <a:ext cx="402336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28032" y="1655064"/>
            <a:ext cx="3886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books?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84048" y="2167128"/>
            <a:ext cx="18288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84048" y="2167128"/>
            <a:ext cx="73152" cy="438912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2167128"/>
            <a:ext cx="1691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lot of / lots of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2286000" y="2167128"/>
            <a:ext cx="237744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377440" y="2167128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36592" y="2167128"/>
            <a:ext cx="402336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28032" y="2167128"/>
            <a:ext cx="3886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lot of time · a lot of books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84048" y="2679192"/>
            <a:ext cx="18288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84048" y="2679192"/>
            <a:ext cx="73152" cy="438912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2679192"/>
            <a:ext cx="1691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little / little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2286000" y="2679192"/>
            <a:ext cx="237744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377440" y="2679192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736592" y="2679192"/>
            <a:ext cx="402336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28032" y="2679192"/>
            <a:ext cx="3886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little rice · little time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84048" y="3191256"/>
            <a:ext cx="18288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84048" y="3191256"/>
            <a:ext cx="73152" cy="438912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48640" y="3191256"/>
            <a:ext cx="1691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few / few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2286000" y="3191256"/>
            <a:ext cx="237744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377440" y="3191256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plural countable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736592" y="3191256"/>
            <a:ext cx="402336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28032" y="3191256"/>
            <a:ext cx="3886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few friends · few people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384048" y="3703320"/>
            <a:ext cx="18288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384048" y="3703320"/>
            <a:ext cx="73152" cy="438912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48640" y="3703320"/>
            <a:ext cx="1691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hardly any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2286000" y="3703320"/>
            <a:ext cx="237744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377440" y="3703320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736592" y="3703320"/>
            <a:ext cx="402336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828032" y="3703320"/>
            <a:ext cx="3886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hardly any milk · hardly any people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384048" y="4215384"/>
            <a:ext cx="1828800" cy="438912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84048" y="4215384"/>
            <a:ext cx="73152" cy="438912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48640" y="4215384"/>
            <a:ext cx="169164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/ no</a:t>
            </a:r>
            <a:endParaRPr lang="en-US" sz="1200" dirty="0"/>
          </a:p>
        </p:txBody>
      </p:sp>
      <p:sp>
        <p:nvSpPr>
          <p:cNvPr id="51" name="Shape 49"/>
          <p:cNvSpPr/>
          <p:nvPr/>
        </p:nvSpPr>
        <p:spPr>
          <a:xfrm>
            <a:off x="2286000" y="4215384"/>
            <a:ext cx="237744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2377440" y="4215384"/>
            <a:ext cx="2286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4736592" y="4215384"/>
            <a:ext cx="402336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828032" y="4215384"/>
            <a:ext cx="3886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milk · no information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0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mistakes — FCE Traps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84048" y="530352"/>
            <a:ext cx="85953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B8C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that appear in Cambridge exam writing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84048" y="10972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972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advice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80360" y="10972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154680" y="10972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10972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advice / a piece of advice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852160" y="10972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— no article 'a'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84048" y="169164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169164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traffic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80360" y="169164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154680" y="169164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64408" y="169164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lot of traffic / much traffic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169164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— use 'much/a lot of'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84048" y="228600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28600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people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80360" y="228600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54680" y="228600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64408" y="228600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people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852160" y="228600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Countable → use 'fewer', not 'less'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84048" y="288036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288036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few milk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880360" y="288036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54680" y="288036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64408" y="288036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little milk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852160" y="28803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→ 'a little', not 'a few'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384048" y="347472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2920" y="347472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books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2880360" y="347472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154680" y="347472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64408" y="347472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books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852160" y="34747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Countable plural → 'many', not 'much'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84048" y="4069080"/>
            <a:ext cx="2468880" cy="502920"/>
          </a:xfrm>
          <a:prstGeom prst="rect">
            <a:avLst/>
          </a:prstGeom>
          <a:solidFill>
            <a:srgbClr val="FFF4F4"/>
          </a:solidFill>
          <a:ln w="9525">
            <a:solidFill>
              <a:srgbClr val="A0282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02920" y="4069080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</a:t>
            </a:r>
            <a:pPr indent="0" marL="0">
              <a:buNone/>
            </a:pPr>
            <a:r>
              <a:rPr lang="en-US" sz="1200" strike="sngStrike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informations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880360" y="4069080"/>
            <a:ext cx="2560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154680" y="4069080"/>
            <a:ext cx="2560320" cy="502920"/>
          </a:xfrm>
          <a:prstGeom prst="rect">
            <a:avLst/>
          </a:prstGeom>
          <a:solidFill>
            <a:srgbClr val="F2F9F2"/>
          </a:solidFill>
          <a:ln w="9525">
            <a:solidFill>
              <a:srgbClr val="1E6B3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64408" y="4069080"/>
            <a:ext cx="2423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pPr indent="0" marL="0">
              <a:buNone/>
            </a:pPr>
            <a:r>
              <a:rPr lang="en-US" sz="12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(no plural)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5852160" y="406908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A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— no plural form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37160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37160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Uncountable — fixed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926080" y="137160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advice · news · luggage · furniture · traffic…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760720" y="137160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plural, no 'a'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01168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01168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01168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be both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926080" y="201168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 · chicken · paper · hair · time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760720" y="201168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decides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265176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265176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265176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/ a little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926080" y="265176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uncountable nouns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760720" y="265176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noise · a little sugar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48640" y="329184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29184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329184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/ a few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926080" y="329184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plural countable nouns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760720" y="329184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books · a few friends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8640" y="393192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393192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9808" y="393192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lot of / lots of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926080" y="393192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countable and uncountable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760720" y="393192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lot of time / books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48640" y="4572000"/>
            <a:ext cx="8046720" cy="566928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48640" y="4572000"/>
            <a:ext cx="109728" cy="566928"/>
          </a:xfrm>
          <a:prstGeom prst="rect">
            <a:avLst/>
          </a:prstGeom>
          <a:solidFill>
            <a:srgbClr val="C07830"/>
          </a:solidFill>
          <a:ln w="12700">
            <a:solidFill>
              <a:srgbClr val="C0783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" y="4572000"/>
            <a:ext cx="2103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78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/ less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926080" y="4572000"/>
            <a:ext cx="27432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= countable · less = uncountable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5760720" y="4572000"/>
            <a:ext cx="27889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0D8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cars · less traffic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48640" y="484632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B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Countable &amp; Uncountable – B2 FCE</dc:title>
  <dc:subject>PptxGenJS Presentation</dc:subject>
  <dc:creator>PptxGenJS</dc:creator>
  <cp:lastModifiedBy>PptxGenJS</cp:lastModifiedBy>
  <cp:revision>1</cp:revision>
  <dcterms:created xsi:type="dcterms:W3CDTF">2026-04-19T14:09:22Z</dcterms:created>
  <dcterms:modified xsi:type="dcterms:W3CDTF">2026-04-19T14:09:22Z</dcterms:modified>
</cp:coreProperties>
</file>